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9" r:id="rId3"/>
    <p:sldId id="275" r:id="rId4"/>
    <p:sldId id="268" r:id="rId5"/>
    <p:sldId id="274" r:id="rId6"/>
    <p:sldId id="266" r:id="rId7"/>
    <p:sldId id="264" r:id="rId8"/>
    <p:sldId id="272" r:id="rId9"/>
    <p:sldId id="273" r:id="rId10"/>
    <p:sldId id="263" r:id="rId11"/>
    <p:sldId id="270" r:id="rId12"/>
    <p:sldId id="271" r:id="rId13"/>
    <p:sldId id="267" r:id="rId14"/>
    <p:sldId id="262" r:id="rId15"/>
    <p:sldId id="278" r:id="rId16"/>
    <p:sldId id="277" r:id="rId17"/>
    <p:sldId id="279" r:id="rId18"/>
    <p:sldId id="260" r:id="rId1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28E18-ADDF-2393-CE2B-A5F6093F6DC3}" v="121" dt="2024-04-30T14:30:21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79"/>
  </p:normalViewPr>
  <p:slideViewPr>
    <p:cSldViewPr snapToGrid="0">
      <p:cViewPr varScale="1">
        <p:scale>
          <a:sx n="102" d="100"/>
          <a:sy n="102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2B0D20-F7E0-462B-85F2-DAEDC99D94FD}" type="datetime1">
              <a:rPr lang="en-GB" smtClean="0"/>
              <a:t>03/05/2024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E949F0-D65A-4377-9671-A2E3A9682F82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253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63A5179-BF13-49E6-98E5-B29BB471B19A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429C6-4FEA-4ECC-B5CE-E5AEBEAEFF14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1ADD9C2-D815-4EF2-ABD3-7DC3DDECE62A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6A28C-DAB6-404E-BAEA-579B857905D7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7A1758-0B44-4673-B14C-A9B1AFD3EAFD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3F683A-6E22-4F3D-9642-BF4EC65E1CE2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691AF4-0B54-47E2-9B77-93C88AA1B7E6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0BD542-0A0A-4EEA-96C1-7DBF766B303E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17CB7-66A6-4678-B9AE-127F5D030437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17B57D-3F89-4596-913D-8B86914D34C4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2F49DD-0297-4553-B745-65F79EAA9FC1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7CB6879-AA04-4B73-A1F2-4701AE074657}" type="datetime1">
              <a:rPr lang="en-GB" noProof="0" smtClean="0"/>
              <a:t>03/05/2024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en-GB" sz="6000">
                <a:solidFill>
                  <a:schemeClr val="bg1"/>
                </a:solidFill>
              </a:rPr>
              <a:t>Group 29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n-GB" sz="1200">
                <a:solidFill>
                  <a:srgbClr val="7CEBFF"/>
                </a:solidFill>
              </a:rPr>
              <a:t>Manpreet </a:t>
            </a:r>
            <a:r>
              <a:rPr lang="en-GB" sz="1200" err="1">
                <a:solidFill>
                  <a:srgbClr val="7CEBFF"/>
                </a:solidFill>
              </a:rPr>
              <a:t>kaur</a:t>
            </a:r>
            <a:r>
              <a:rPr lang="en-GB" sz="1200">
                <a:solidFill>
                  <a:srgbClr val="7CEBFF"/>
                </a:solidFill>
              </a:rPr>
              <a:t>, David Junior, </a:t>
            </a:r>
            <a:r>
              <a:rPr lang="en-GB" sz="1200" err="1">
                <a:solidFill>
                  <a:srgbClr val="7CEBFF"/>
                </a:solidFill>
              </a:rPr>
              <a:t>Mahirul</a:t>
            </a:r>
            <a:r>
              <a:rPr lang="en-GB" sz="1200">
                <a:solidFill>
                  <a:srgbClr val="7CEBFF"/>
                </a:solidFill>
              </a:rPr>
              <a:t> Islam, Favour Cole(Missing), Zainab Patel, </a:t>
            </a:r>
            <a:r>
              <a:rPr lang="en-GB" sz="1200" err="1">
                <a:solidFill>
                  <a:srgbClr val="7CEBFF"/>
                </a:solidFill>
              </a:rPr>
              <a:t>Taran</a:t>
            </a:r>
            <a:r>
              <a:rPr lang="en-GB" sz="1200">
                <a:solidFill>
                  <a:srgbClr val="7CEBFF"/>
                </a:solidFill>
              </a:rPr>
              <a:t> Singh,  </a:t>
            </a:r>
            <a:r>
              <a:rPr lang="en-GB" sz="1200" err="1">
                <a:solidFill>
                  <a:srgbClr val="7CEBFF"/>
                </a:solidFill>
              </a:rPr>
              <a:t>Khurrum</a:t>
            </a:r>
            <a:r>
              <a:rPr lang="en-GB" sz="1200">
                <a:solidFill>
                  <a:srgbClr val="7CEBFF"/>
                </a:solidFill>
              </a:rPr>
              <a:t> </a:t>
            </a:r>
            <a:r>
              <a:rPr lang="en-GB" sz="1200" err="1">
                <a:solidFill>
                  <a:srgbClr val="7CEBFF"/>
                </a:solidFill>
              </a:rPr>
              <a:t>Arif</a:t>
            </a:r>
            <a:r>
              <a:rPr lang="en-GB" sz="1200">
                <a:solidFill>
                  <a:srgbClr val="7CEBFF"/>
                </a:solidFill>
              </a:rPr>
              <a:t>,  </a:t>
            </a:r>
            <a:r>
              <a:rPr lang="en-GB" sz="1200" err="1">
                <a:solidFill>
                  <a:srgbClr val="7CEBFF"/>
                </a:solidFill>
              </a:rPr>
              <a:t>maclain</a:t>
            </a:r>
            <a:r>
              <a:rPr lang="en-GB" sz="1200">
                <a:solidFill>
                  <a:srgbClr val="7CEBFF"/>
                </a:solidFill>
              </a:rPr>
              <a:t> </a:t>
            </a:r>
            <a:r>
              <a:rPr lang="en-GB" sz="1200" err="1">
                <a:solidFill>
                  <a:srgbClr val="7CEBFF"/>
                </a:solidFill>
              </a:rPr>
              <a:t>apsley</a:t>
            </a:r>
            <a:r>
              <a:rPr lang="en-GB" sz="1200">
                <a:solidFill>
                  <a:srgbClr val="7CEBFF"/>
                </a:solidFill>
              </a:rPr>
              <a:t>-turner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AFF7-0E16-F364-F017-9757BD16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Manpreet Kaur(mk747) - A software design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B6520-F118-0126-EB0D-EF6A9220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FF63-9259-8294-B036-15A9C7C180B8}"/>
              </a:ext>
            </a:extLst>
          </p:cNvPr>
          <p:cNvSpPr txBox="1"/>
          <p:nvPr/>
        </p:nvSpPr>
        <p:spPr>
          <a:xfrm>
            <a:off x="586619" y="2948214"/>
            <a:ext cx="5539619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What is Node.js?</a:t>
            </a:r>
          </a:p>
          <a:p>
            <a:endParaRPr lang="en-US" sz="1600" b="1">
              <a:solidFill>
                <a:srgbClr val="111111"/>
              </a:solidFill>
              <a:latin typeface="Arial"/>
              <a:ea typeface="+mn-lt"/>
              <a:cs typeface="+mn-lt"/>
            </a:endParaRPr>
          </a:p>
          <a:p>
            <a:endParaRPr lang="en-US" sz="1600" b="1">
              <a:solidFill>
                <a:srgbClr val="111111"/>
              </a:solidFill>
              <a:latin typeface="Arial"/>
              <a:ea typeface="+mn-lt"/>
              <a:cs typeface="+mn-lt"/>
            </a:endParaRPr>
          </a:p>
          <a:p>
            <a:r>
              <a:rPr lang="en-US" sz="1600" b="1">
                <a:solidFill>
                  <a:srgbClr val="111111"/>
                </a:solidFill>
                <a:latin typeface="Arial"/>
                <a:ea typeface="+mn-lt"/>
                <a:cs typeface="+mn-lt"/>
              </a:rPr>
              <a:t>Open-source, cross-platform JavaScript runtime environment</a:t>
            </a:r>
            <a:r>
              <a:rPr lang="en-US" sz="1600">
                <a:solidFill>
                  <a:srgbClr val="111111"/>
                </a:solidFill>
                <a:latin typeface="Arial"/>
                <a:ea typeface="+mn-lt"/>
                <a:cs typeface="+mn-lt"/>
              </a:rPr>
              <a:t> that executes JavaScript code outside of a web browser and is designed to build scalable network applications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8B2DD62-BE4F-DD28-CD41-85628891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92" y="2539093"/>
            <a:ext cx="5958871" cy="30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7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AFF7-0E16-F364-F017-9757BD16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Manpreet Kaur(mk747) - A software design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B6520-F118-0126-EB0D-EF6A9220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FF63-9259-8294-B036-15A9C7C180B8}"/>
              </a:ext>
            </a:extLst>
          </p:cNvPr>
          <p:cNvSpPr txBox="1"/>
          <p:nvPr/>
        </p:nvSpPr>
        <p:spPr>
          <a:xfrm>
            <a:off x="586619" y="2948214"/>
            <a:ext cx="553961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Why Node.</a:t>
            </a:r>
            <a:r>
              <a:rPr lang="en-US" sz="2400"/>
              <a:t>js</a:t>
            </a:r>
            <a:r>
              <a:rPr lang="en-US" sz="2000"/>
              <a:t>?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Flexible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Performance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Ecosystem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D34D5E1-57B8-D47D-B806-160C077E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37" b="-833"/>
          <a:stretch/>
        </p:blipFill>
        <p:spPr>
          <a:xfrm>
            <a:off x="6347127" y="2942242"/>
            <a:ext cx="5063825" cy="1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2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AFF7-0E16-F364-F017-9757BD16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Manpreet Kaur(mk747) - A software design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B6520-F118-0126-EB0D-EF6A92201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FF63-9259-8294-B036-15A9C7C180B8}"/>
              </a:ext>
            </a:extLst>
          </p:cNvPr>
          <p:cNvSpPr txBox="1"/>
          <p:nvPr/>
        </p:nvSpPr>
        <p:spPr>
          <a:xfrm>
            <a:off x="586619" y="2948214"/>
            <a:ext cx="553961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Why Node.</a:t>
            </a:r>
            <a:r>
              <a:rPr lang="en-US" sz="2400"/>
              <a:t>js</a:t>
            </a:r>
            <a:r>
              <a:rPr lang="en-US" sz="2000"/>
              <a:t>?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Resource Efficiency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000"/>
              <a:t>Scalability</a:t>
            </a:r>
          </a:p>
          <a:p>
            <a:pPr lvl="1"/>
            <a:endParaRPr lang="en-US" sz="2000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14A9844-1FC9-7414-59CC-21D7FD51B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37" b="-833"/>
          <a:stretch/>
        </p:blipFill>
        <p:spPr>
          <a:xfrm>
            <a:off x="6347127" y="2942242"/>
            <a:ext cx="5063825" cy="1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4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BE3F-5499-6623-A72B-14C85C30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Taran </a:t>
            </a:r>
            <a:r>
              <a:rPr lang="en-US" err="1"/>
              <a:t>singh</a:t>
            </a:r>
            <a:r>
              <a:rPr lang="en-US"/>
              <a:t> (ts444)- non-technical skills learned during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A7CA0-9607-B947-3EF3-6DD46661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3307-9F35-4689-9C52-4F6CD998B074}"/>
              </a:ext>
            </a:extLst>
          </p:cNvPr>
          <p:cNvSpPr txBox="1"/>
          <p:nvPr/>
        </p:nvSpPr>
        <p:spPr>
          <a:xfrm>
            <a:off x="1037166" y="2370666"/>
            <a:ext cx="1041400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>
                <a:ea typeface="+mn-lt"/>
                <a:cs typeface="+mn-lt"/>
              </a:rPr>
              <a:t>Conflict Resolution: Resolving disagreements and conflicts that arise within the team in a constructive manner, fostering better collaboration and productivity.</a:t>
            </a:r>
            <a:endParaRPr lang="en-US" sz="2000"/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/>
              <a:t>Professionalism: Meeting expectations and respecting team members.</a:t>
            </a:r>
            <a:endParaRPr lang="en-US"/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>
                <a:ea typeface="+mn-lt"/>
                <a:cs typeface="+mn-lt"/>
              </a:rPr>
              <a:t>Self-Management: Taking ownership of your tasks, managing your workload independently, and staying motivated and focused throughout the project duration.</a:t>
            </a:r>
            <a:endParaRPr lang="en-US">
              <a:ea typeface="+mn-lt"/>
              <a:cs typeface="+mn-lt"/>
            </a:endParaRP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>
                <a:ea typeface="+mn-lt"/>
                <a:cs typeface="+mn-lt"/>
              </a:rPr>
              <a:t>Feedback Incorporation: Actively incorporating feedback received from peers, mentors, or clients into project improvements, demonstrating a commitment to continuous learning and growth.</a:t>
            </a:r>
            <a:endParaRPr lang="en-US">
              <a:ea typeface="+mn-lt"/>
              <a:cs typeface="+mn-lt"/>
            </a:endParaRPr>
          </a:p>
          <a:p>
            <a:endParaRPr lang="en-US" sz="20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•</a:t>
            </a:r>
            <a:r>
              <a:rPr lang="en-US" sz="2000"/>
              <a:t>Adaptability: Flexibly responding to changing requirements and dynamics.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8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474F-C81B-48F8-02F9-AD4B07C8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Maclain </a:t>
            </a:r>
            <a:r>
              <a:rPr lang="en-US" err="1"/>
              <a:t>apsley</a:t>
            </a:r>
            <a:r>
              <a:rPr lang="en-US"/>
              <a:t>-turner (Mat53) - Social, legal &amp; ethical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4EB031-F22A-2659-8B8E-1DFFB354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000" b="1" u="sng"/>
              <a:t>Social Issues:</a:t>
            </a:r>
          </a:p>
          <a:p>
            <a:pPr marL="305435" indent="-305435"/>
            <a:r>
              <a:rPr lang="en-US"/>
              <a:t>Content Moderation: Managing User-Generated Content</a:t>
            </a:r>
          </a:p>
          <a:p>
            <a:pPr marL="305435" indent="-305435"/>
            <a:r>
              <a:rPr lang="en-US"/>
              <a:t>User Engagement and Addiction: Designing Gamification</a:t>
            </a:r>
          </a:p>
          <a:p>
            <a:pPr marL="305435" indent="-305435"/>
            <a:r>
              <a:rPr lang="en-US"/>
              <a:t>Digital Divide: Enforcing Equity</a:t>
            </a:r>
          </a:p>
        </p:txBody>
      </p:sp>
      <p:pic>
        <p:nvPicPr>
          <p:cNvPr id="3" name="Picture 2" descr="Circle of hands holding smartphones">
            <a:extLst>
              <a:ext uri="{FF2B5EF4-FFF2-40B4-BE49-F238E27FC236}">
                <a16:creationId xmlns:a16="http://schemas.microsoft.com/office/drawing/2014/main" id="{BA353250-431A-5660-B419-47593DB8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28" y="2054902"/>
            <a:ext cx="5408951" cy="36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474F-C81B-48F8-02F9-AD4B07C8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Maclain </a:t>
            </a:r>
            <a:r>
              <a:rPr lang="en-US" err="1"/>
              <a:t>apsley</a:t>
            </a:r>
            <a:r>
              <a:rPr lang="en-US"/>
              <a:t>-turner (Mat53) - Social, legal &amp; ethical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D91D8-5617-8BA1-E68D-27924BF3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000" b="1" u="sng"/>
              <a:t>Ethical Issues:</a:t>
            </a:r>
            <a:endParaRPr lang="en-US" sz="2000">
              <a:solidFill>
                <a:srgbClr val="000000"/>
              </a:solidFill>
            </a:endParaRPr>
          </a:p>
          <a:p>
            <a:pPr marL="305435" indent="-305435"/>
            <a:r>
              <a:rPr lang="en-US"/>
              <a:t>Fair Access: Social Inclusivity </a:t>
            </a:r>
            <a:endParaRPr lang="en-US">
              <a:solidFill>
                <a:srgbClr val="3D3D3D"/>
              </a:solidFill>
            </a:endParaRPr>
          </a:p>
          <a:p>
            <a:pPr marL="305435" indent="-305435"/>
            <a:r>
              <a:rPr lang="en-US"/>
              <a:t>Review and Feedback System: Correct Use of Management</a:t>
            </a:r>
            <a:endParaRPr lang="en-US">
              <a:solidFill>
                <a:srgbClr val="000000"/>
              </a:solidFill>
            </a:endParaRPr>
          </a:p>
          <a:p>
            <a:pPr marL="305435" indent="-305435"/>
            <a:r>
              <a:rPr lang="en-US"/>
              <a:t>Control Over Personal Information: Managing Accounts</a:t>
            </a:r>
            <a:endParaRPr lang="en-US">
              <a:solidFill>
                <a:srgbClr val="3D3D3D"/>
              </a:solidFill>
            </a:endParaRPr>
          </a:p>
          <a:p>
            <a:pPr marL="305435" indent="-305435"/>
            <a:endParaRPr lang="en-US"/>
          </a:p>
        </p:txBody>
      </p:sp>
      <p:pic>
        <p:nvPicPr>
          <p:cNvPr id="3" name="Picture 2" descr="A group of colorful paper notes with black writing&#10;&#10;Description automatically generated">
            <a:extLst>
              <a:ext uri="{FF2B5EF4-FFF2-40B4-BE49-F238E27FC236}">
                <a16:creationId xmlns:a16="http://schemas.microsoft.com/office/drawing/2014/main" id="{B45B2279-0751-F249-03F6-F8C94A63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76" y="2331439"/>
            <a:ext cx="4879142" cy="32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2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474F-C81B-48F8-02F9-AD4B07C8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Maclain </a:t>
            </a:r>
            <a:r>
              <a:rPr lang="en-US" err="1"/>
              <a:t>apsley</a:t>
            </a:r>
            <a:r>
              <a:rPr lang="en-US"/>
              <a:t>-turner (Mat53) - Social, legal &amp; ethical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D91D8-5617-8BA1-E68D-27924BF3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000" b="1" u="sng"/>
              <a:t>Legal Issues:</a:t>
            </a:r>
            <a:endParaRPr lang="en-US" sz="2000">
              <a:solidFill>
                <a:srgbClr val="000000"/>
              </a:solidFill>
            </a:endParaRPr>
          </a:p>
          <a:p>
            <a:pPr marL="305435" indent="-305435"/>
            <a:r>
              <a:rPr lang="en-US"/>
              <a:t>Data Protection &amp; Privacy: Complying with GDPR</a:t>
            </a:r>
            <a:endParaRPr lang="en-US">
              <a:solidFill>
                <a:srgbClr val="000000"/>
              </a:solidFill>
            </a:endParaRPr>
          </a:p>
          <a:p>
            <a:pPr marL="305435" indent="-305435"/>
            <a:r>
              <a:rPr lang="en-US"/>
              <a:t>Intellectual Property: Correct Licensing</a:t>
            </a:r>
            <a:endParaRPr lang="en-US">
              <a:solidFill>
                <a:srgbClr val="000000"/>
              </a:solidFill>
            </a:endParaRPr>
          </a:p>
          <a:p>
            <a:pPr marL="305435" indent="-305435"/>
            <a:r>
              <a:rPr lang="en-US"/>
              <a:t>User Agreements: ToS and Privacy Policy</a:t>
            </a:r>
            <a:endParaRPr lang="en-US">
              <a:solidFill>
                <a:srgbClr val="000000"/>
              </a:solidFill>
            </a:endParaRPr>
          </a:p>
          <a:p>
            <a:pPr marL="305435" indent="-305435"/>
            <a:endParaRPr lang="en-US"/>
          </a:p>
        </p:txBody>
      </p:sp>
      <p:pic>
        <p:nvPicPr>
          <p:cNvPr id="3" name="Picture 2" descr="Hand with a gavel">
            <a:extLst>
              <a:ext uri="{FF2B5EF4-FFF2-40B4-BE49-F238E27FC236}">
                <a16:creationId xmlns:a16="http://schemas.microsoft.com/office/drawing/2014/main" id="{3FF4894E-61D6-2D54-A2C0-BA4DD843E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295" y="2042409"/>
            <a:ext cx="5358984" cy="35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F25F-BF6E-E68A-017A-4143AE64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>
                <a:ea typeface="+mj-lt"/>
                <a:cs typeface="+mj-lt"/>
              </a:rPr>
              <a:t>Realistic plans to take this project onwards</a:t>
            </a:r>
            <a:br>
              <a:rPr lang="en-US" sz="3200" b="1">
                <a:ea typeface="+mj-lt"/>
                <a:cs typeface="+mj-lt"/>
              </a:rPr>
            </a:br>
            <a:r>
              <a:rPr lang="en-US" sz="3200" b="1"/>
              <a:t>fAVOUR COLE (FC182)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46E7-AE71-53E0-C83D-77308903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 lnSpcReduction="10000"/>
          </a:bodyPr>
          <a:lstStyle/>
          <a:p>
            <a:pPr marL="305435" indent="-305435"/>
            <a:r>
              <a:rPr lang="en-US" sz="1700">
                <a:ea typeface="+mn-lt"/>
                <a:cs typeface="+mn-lt"/>
              </a:rPr>
              <a:t>1.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To maximize the efficiency and performance of the web app and to keep a close eye on user engagement metrics like active users, completion rates, and feedback surveys. 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2.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Include extra gamification components such as interactive tests, customized learning routes, and milestone awards.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3.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Guarantee smooth navigation between the online application and the learning platform and to expedite integration with </a:t>
            </a:r>
            <a:r>
              <a:rPr lang="en-US" sz="1700" err="1">
                <a:solidFill>
                  <a:srgbClr val="1E362C"/>
                </a:solidFill>
                <a:ea typeface="+mn-lt"/>
                <a:cs typeface="+mn-lt"/>
              </a:rPr>
              <a:t>SkillsBuild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4.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Extend social aspects including interacting with classmates, exchanging accomplishments, and taking part in team activities.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5.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Include tools for interactive progress visualization, personalized recommendations, and real-time progress tracking.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6.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Ensuring that the </a:t>
            </a:r>
            <a:r>
              <a:rPr lang="en-US" sz="1700" err="1">
                <a:solidFill>
                  <a:srgbClr val="1E362C"/>
                </a:solidFill>
                <a:ea typeface="+mn-lt"/>
                <a:cs typeface="+mn-lt"/>
              </a:rPr>
              <a:t>SkillsBuild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 platform is maintained and updated regularly to consider changing user needs, technology breakthroughs, and platform modifications.</a:t>
            </a:r>
            <a:endParaRPr lang="en-US"/>
          </a:p>
          <a:p>
            <a:pPr marL="305435" indent="-305435"/>
            <a:r>
              <a:rPr lang="en-US" sz="1700">
                <a:ea typeface="+mn-lt"/>
                <a:cs typeface="+mn-lt"/>
              </a:rPr>
              <a:t>7.</a:t>
            </a:r>
            <a:r>
              <a:rPr lang="en-US" sz="1700">
                <a:solidFill>
                  <a:srgbClr val="1E362C"/>
                </a:solidFill>
                <a:ea typeface="+mn-lt"/>
                <a:cs typeface="+mn-lt"/>
              </a:rPr>
              <a:t>Perform user testing and gather feedback to find areas that need work and fix usability problems.</a:t>
            </a:r>
            <a:endParaRPr lang="en-US"/>
          </a:p>
          <a:p>
            <a:pPr marL="305435" indent="-305435"/>
            <a:endParaRPr lang="en-US" sz="1700">
              <a:latin typeface="Arial"/>
              <a:cs typeface="Arial"/>
            </a:endParaRPr>
          </a:p>
          <a:p>
            <a:pPr marL="305435" indent="-305435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8DB7-4D9A-FDF1-5B57-5D722CE7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1" y="5498592"/>
            <a:ext cx="2006670" cy="1274064"/>
          </a:xfrm>
          <a:prstGeom prst="rect">
            <a:avLst/>
          </a:prstGeom>
        </p:spPr>
      </p:pic>
      <p:pic>
        <p:nvPicPr>
          <p:cNvPr id="5" name="Picture 4" descr="A person opening a box&#10;&#10;Description automatically generated">
            <a:extLst>
              <a:ext uri="{FF2B5EF4-FFF2-40B4-BE49-F238E27FC236}">
                <a16:creationId xmlns:a16="http://schemas.microsoft.com/office/drawing/2014/main" id="{BEAA6C7A-3EF7-9CED-3DE7-D8716804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60" y="5529834"/>
            <a:ext cx="2179320" cy="1242060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059D90-34B1-FBE9-8691-0A6C046D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79" y="5618417"/>
            <a:ext cx="1985010" cy="1089279"/>
          </a:xfrm>
          <a:prstGeom prst="rect">
            <a:avLst/>
          </a:prstGeom>
        </p:spPr>
      </p:pic>
      <p:pic>
        <p:nvPicPr>
          <p:cNvPr id="7" name="Picture 6" descr="Silhouette of people helping each other&#10;&#10;Description automatically generated">
            <a:extLst>
              <a:ext uri="{FF2B5EF4-FFF2-40B4-BE49-F238E27FC236}">
                <a16:creationId xmlns:a16="http://schemas.microsoft.com/office/drawing/2014/main" id="{FBAD7692-A5BD-4207-CE09-B2EDE84D2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489" y="5631752"/>
            <a:ext cx="1810893" cy="1032129"/>
          </a:xfrm>
          <a:prstGeom prst="rect">
            <a:avLst/>
          </a:prstGeom>
        </p:spPr>
      </p:pic>
      <p:pic>
        <p:nvPicPr>
          <p:cNvPr id="8" name="Picture 7" descr="A close-up of a calendar&#10;&#10;Description automatically generated">
            <a:extLst>
              <a:ext uri="{FF2B5EF4-FFF2-40B4-BE49-F238E27FC236}">
                <a16:creationId xmlns:a16="http://schemas.microsoft.com/office/drawing/2014/main" id="{CE59300E-A91B-8116-2A1A-191EB4B03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083" y="5539359"/>
            <a:ext cx="1508379" cy="1009650"/>
          </a:xfrm>
          <a:prstGeom prst="rect">
            <a:avLst/>
          </a:prstGeom>
        </p:spPr>
      </p:pic>
      <p:pic>
        <p:nvPicPr>
          <p:cNvPr id="9" name="Picture 8" descr="A close-up of a road sign&#10;&#10;Description automatically generated">
            <a:extLst>
              <a:ext uri="{FF2B5EF4-FFF2-40B4-BE49-F238E27FC236}">
                <a16:creationId xmlns:a16="http://schemas.microsoft.com/office/drawing/2014/main" id="{ABD7080B-022D-7C22-8553-8DE30D1D9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9247" y="5603938"/>
            <a:ext cx="1271778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GB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n-GB">
              <a:solidFill>
                <a:schemeClr val="bg2"/>
              </a:solidFill>
            </a:endParaRPr>
          </a:p>
          <a:p>
            <a:pPr rtl="0"/>
            <a:endParaRPr lang="en-GB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98C0-C73E-E102-B1D6-E4020EE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kHURRUM</a:t>
            </a:r>
            <a:r>
              <a:rPr lang="en-US"/>
              <a:t> ARIF (Ka382)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CADC-CD64-687C-794D-33A263A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772E-0AEC-8EB4-AA26-F9EDEFA67B9E}"/>
              </a:ext>
            </a:extLst>
          </p:cNvPr>
          <p:cNvSpPr txBox="1"/>
          <p:nvPr/>
        </p:nvSpPr>
        <p:spPr>
          <a:xfrm>
            <a:off x="579966" y="2176702"/>
            <a:ext cx="1041400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/>
              <a:t>IBM </a:t>
            </a:r>
            <a:r>
              <a:rPr lang="en-US" sz="2000" err="1"/>
              <a:t>SkillsBuild</a:t>
            </a:r>
            <a:r>
              <a:rPr lang="en-US" sz="2000"/>
              <a:t> is an online learning platform which offers courses in leading and emerging technologies.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7" name="Picture 6" descr="A black and white logo with blue text&#10;&#10;Description automatically generated">
            <a:extLst>
              <a:ext uri="{FF2B5EF4-FFF2-40B4-BE49-F238E27FC236}">
                <a16:creationId xmlns:a16="http://schemas.microsoft.com/office/drawing/2014/main" id="{82B27D13-539E-DE30-BCBE-FCD43A04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03" y="3765407"/>
            <a:ext cx="25431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98C0-C73E-E102-B1D6-E4020EE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kHURRUM</a:t>
            </a:r>
            <a:r>
              <a:rPr lang="en-US"/>
              <a:t> ARIF (Ka382)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CADC-CD64-687C-794D-33A263A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D772E-0AEC-8EB4-AA26-F9EDEFA67B9E}"/>
              </a:ext>
            </a:extLst>
          </p:cNvPr>
          <p:cNvSpPr txBox="1"/>
          <p:nvPr/>
        </p:nvSpPr>
        <p:spPr>
          <a:xfrm>
            <a:off x="1037166" y="2370666"/>
            <a:ext cx="104140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The web application is made to enhance the learning experience by gamified elements.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/>
              <a:t>What the application offers and its' features.</a:t>
            </a:r>
          </a:p>
          <a:p>
            <a:pPr marL="342900" indent="-342900">
              <a:buFont typeface="Arial,Sans-Serif"/>
              <a:buChar char="•"/>
            </a:pPr>
            <a:r>
              <a:rPr lang="en-US"/>
              <a:t>Impact of the web application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4" name="Picture 3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16008572-DEAC-F789-F2B7-D290F283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58" y="3433762"/>
            <a:ext cx="3921702" cy="25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95F9-740C-B8D3-0868-0242A450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David SARKODIE JUNIOR (DOJS1) – Allocation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68A3E-EFE9-12A9-20EB-289AF6FDC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80162-9C1C-A086-EE84-A7A45DB25DC7}"/>
              </a:ext>
            </a:extLst>
          </p:cNvPr>
          <p:cNvSpPr txBox="1"/>
          <p:nvPr/>
        </p:nvSpPr>
        <p:spPr>
          <a:xfrm>
            <a:off x="713984" y="2417522"/>
            <a:ext cx="32317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Identifying 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Division of team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Assignment of 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Adaptability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26" name="Picture 2" descr="Allocation of Tasks in the Workplace: Defining Roles &amp; Responsibilities for  Increased Accountability &amp; Productivity">
            <a:extLst>
              <a:ext uri="{FF2B5EF4-FFF2-40B4-BE49-F238E27FC236}">
                <a16:creationId xmlns:a16="http://schemas.microsoft.com/office/drawing/2014/main" id="{A0745BB9-C072-DF15-DC2B-089F8B06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091" y="2409900"/>
            <a:ext cx="4339508" cy="26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0124-2A9B-C9A5-5323-70BB3E21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David SARKODIE JUNIOR (DOJS1) – Allocation of work Was it a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A13C-E93B-A60A-9A9C-8F69D4F4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1A84A-19C0-350D-3BD2-D25C2AD6DF7C}"/>
              </a:ext>
            </a:extLst>
          </p:cNvPr>
          <p:cNvSpPr txBox="1"/>
          <p:nvPr/>
        </p:nvSpPr>
        <p:spPr>
          <a:xfrm>
            <a:off x="889348" y="2417523"/>
            <a:ext cx="39375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Members with heavier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Partially complete user stories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Better clarity </a:t>
            </a:r>
          </a:p>
        </p:txBody>
      </p:sp>
      <p:pic>
        <p:nvPicPr>
          <p:cNvPr id="2050" name="Picture 2" descr="The Ten Qualities Needed For Success – DSbc">
            <a:extLst>
              <a:ext uri="{FF2B5EF4-FFF2-40B4-BE49-F238E27FC236}">
                <a16:creationId xmlns:a16="http://schemas.microsoft.com/office/drawing/2014/main" id="{27E06506-23B9-5127-D1EA-2B04B15D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564" y="2417523"/>
            <a:ext cx="4292252" cy="32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4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F676-E514-C4DD-040F-95802B5C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Zainab Patel(zp81) – scrum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10296-FEB5-4774-1698-A97DA1379719}"/>
              </a:ext>
            </a:extLst>
          </p:cNvPr>
          <p:cNvSpPr txBox="1"/>
          <p:nvPr/>
        </p:nvSpPr>
        <p:spPr>
          <a:xfrm>
            <a:off x="581192" y="1904049"/>
            <a:ext cx="109387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Meeting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Met weekly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On campus or group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Meeting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Tasks completed, next steps and concerns addressed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Setting main goal for coming week</a:t>
            </a:r>
          </a:p>
          <a:p>
            <a:pPr lvl="1"/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Scrum 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Utilising GitLab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Contents of the 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Successes and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Met frequently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Rotated scrum master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/>
              <a:t>Distribution of responsibility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3B1BF-D296-EC14-7A5C-C21337F4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19" y="1904049"/>
            <a:ext cx="4468788" cy="46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2ED-F899-0D70-19CE-EC1CA19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Mahirul</a:t>
            </a:r>
            <a:r>
              <a:rPr lang="en-US"/>
              <a:t> </a:t>
            </a:r>
            <a:r>
              <a:rPr lang="en-US" err="1"/>
              <a:t>islam</a:t>
            </a:r>
            <a:r>
              <a:rPr lang="en-US"/>
              <a:t> (mi210) - How the Group Communicated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6AA2-DFC1-1699-B176-F1D82C993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6E517-A6EC-1627-457A-C13FC954ABA0}"/>
              </a:ext>
            </a:extLst>
          </p:cNvPr>
          <p:cNvSpPr txBox="1"/>
          <p:nvPr/>
        </p:nvSpPr>
        <p:spPr>
          <a:xfrm>
            <a:off x="556380" y="3111706"/>
            <a:ext cx="553961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What were our communication methods?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Real-Life Weekly Meetings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Main WhatsApp Group Chat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Help Chat</a:t>
            </a:r>
          </a:p>
          <a:p>
            <a:endParaRPr lang="en-US" sz="1600" b="1">
              <a:solidFill>
                <a:srgbClr val="111111"/>
              </a:solidFill>
              <a:latin typeface="Arial"/>
              <a:ea typeface="+mn-lt"/>
              <a:cs typeface="+mn-lt"/>
            </a:endParaRPr>
          </a:p>
          <a:p>
            <a:endParaRPr lang="en-US" sz="1600" b="1">
              <a:solidFill>
                <a:srgbClr val="111111"/>
              </a:solidFill>
              <a:latin typeface="Arial"/>
              <a:ea typeface="+mn-lt"/>
              <a:cs typeface="+mn-lt"/>
            </a:endParaRPr>
          </a:p>
        </p:txBody>
      </p:sp>
      <p:pic>
        <p:nvPicPr>
          <p:cNvPr id="1026" name="Picture 2" descr="7 Reasons Why Communication Is Important in a Team">
            <a:extLst>
              <a:ext uri="{FF2B5EF4-FFF2-40B4-BE49-F238E27FC236}">
                <a16:creationId xmlns:a16="http://schemas.microsoft.com/office/drawing/2014/main" id="{A1030DA0-9E84-DD93-A926-63AFB36D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53" y="2556923"/>
            <a:ext cx="4389527" cy="292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8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2ED-F899-0D70-19CE-EC1CA19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Mahirul</a:t>
            </a:r>
            <a:r>
              <a:rPr lang="en-US"/>
              <a:t> </a:t>
            </a:r>
            <a:r>
              <a:rPr lang="en-US" err="1"/>
              <a:t>islam</a:t>
            </a:r>
            <a:r>
              <a:rPr lang="en-US"/>
              <a:t> (mi210) - How the Group Communicated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6AA2-DFC1-1699-B176-F1D82C993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6E517-A6EC-1627-457A-C13FC954ABA0}"/>
              </a:ext>
            </a:extLst>
          </p:cNvPr>
          <p:cNvSpPr txBox="1"/>
          <p:nvPr/>
        </p:nvSpPr>
        <p:spPr>
          <a:xfrm>
            <a:off x="581192" y="2149192"/>
            <a:ext cx="6706576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Purpose and the benefits of our communication methods?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Real-Life Weekly Meetings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Purpose: Discuss progress, make strategic decisions.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Benefits: Enhance collaboration, provide immediate feedback, and maintain accountability.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9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Main WhatsApp Group Chat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Purpose: Daily updates and announcements.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Benefits: Provides easy access to updates, quickly share information, and keeps a record for future reference.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9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Help Chat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Purpose: Technical assistance and problem-solving support.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/>
              <a:t>Benefits: Creates a supportive environment that allows quick problem solving.</a:t>
            </a:r>
          </a:p>
        </p:txBody>
      </p:sp>
      <p:pic>
        <p:nvPicPr>
          <p:cNvPr id="3074" name="Picture 2" descr="The Art Of Communication: Lessons From Famous Quotes">
            <a:extLst>
              <a:ext uri="{FF2B5EF4-FFF2-40B4-BE49-F238E27FC236}">
                <a16:creationId xmlns:a16="http://schemas.microsoft.com/office/drawing/2014/main" id="{41E003C7-05F8-9E38-1221-F04E6A4D1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22" y="2499062"/>
            <a:ext cx="4266385" cy="30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2ED-F899-0D70-19CE-EC1CA190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Mahirul</a:t>
            </a:r>
            <a:r>
              <a:rPr lang="en-US"/>
              <a:t> </a:t>
            </a:r>
            <a:r>
              <a:rPr lang="en-US" err="1"/>
              <a:t>islam</a:t>
            </a:r>
            <a:r>
              <a:rPr lang="en-US"/>
              <a:t> (mi210) - How the Group Communicated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6AA2-DFC1-1699-B176-F1D82C993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6E517-A6EC-1627-457A-C13FC954ABA0}"/>
              </a:ext>
            </a:extLst>
          </p:cNvPr>
          <p:cNvSpPr txBox="1"/>
          <p:nvPr/>
        </p:nvSpPr>
        <p:spPr>
          <a:xfrm>
            <a:off x="581192" y="2290227"/>
            <a:ext cx="595624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Lessons Learned from Our Communication Methods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Importance of Face-to-face meetings when making major decisions.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Having a supportive environment where you can ask for help improves the groups efficiency. 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/>
              <a:t>Affective communication allowed our group to monitor responsibilities and progress, ensuring everyone stayed on track.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endParaRPr lang="en-US" sz="1600"/>
          </a:p>
          <a:p>
            <a:pPr lvl="1"/>
            <a:endParaRPr lang="en-US" sz="1600"/>
          </a:p>
        </p:txBody>
      </p:sp>
      <p:pic>
        <p:nvPicPr>
          <p:cNvPr id="2052" name="Picture 4" descr="Lessons from the Course: &quot;Teamwork Skills: Communicating Effectively in  Groups&quot;">
            <a:extLst>
              <a:ext uri="{FF2B5EF4-FFF2-40B4-BE49-F238E27FC236}">
                <a16:creationId xmlns:a16="http://schemas.microsoft.com/office/drawing/2014/main" id="{D94361C2-F9BC-FA32-A847-D6972404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10" y="2639950"/>
            <a:ext cx="4372873" cy="27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801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" id="{2A0EABFE-4432-4370-93B1-2B029EB7438D}" vid="{B6EC9E21-8C82-4EB1-BBE7-A370F785D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811</Words>
  <Application>Microsoft Macintosh PowerPoint</Application>
  <PresentationFormat>Widescreen</PresentationFormat>
  <Paragraphs>114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Arial,Sans-Serif</vt:lpstr>
      <vt:lpstr>Calibri</vt:lpstr>
      <vt:lpstr>Courier New</vt:lpstr>
      <vt:lpstr>Gill Sans MT</vt:lpstr>
      <vt:lpstr>Wingdings 2</vt:lpstr>
      <vt:lpstr>Dividend</vt:lpstr>
      <vt:lpstr>Group 29 </vt:lpstr>
      <vt:lpstr>kHURRUM ARIF (Ka382)</vt:lpstr>
      <vt:lpstr>kHURRUM ARIF (Ka382)</vt:lpstr>
      <vt:lpstr>David SARKODIE JUNIOR (DOJS1) – Allocation of work</vt:lpstr>
      <vt:lpstr>David SARKODIE JUNIOR (DOJS1) – Allocation of work Was it a success</vt:lpstr>
      <vt:lpstr>Zainab Patel(zp81) – scrum events</vt:lpstr>
      <vt:lpstr>Mahirul islam (mi210) - How the Group Communicated</vt:lpstr>
      <vt:lpstr>Mahirul islam (mi210) - How the Group Communicated</vt:lpstr>
      <vt:lpstr>Mahirul islam (mi210) - How the Group Communicated</vt:lpstr>
      <vt:lpstr>Manpreet Kaur(mk747) - A software design decision</vt:lpstr>
      <vt:lpstr>Manpreet Kaur(mk747) - A software design decision</vt:lpstr>
      <vt:lpstr>Manpreet Kaur(mk747) - A software design decision</vt:lpstr>
      <vt:lpstr>Taran singh (ts444)- non-technical skills learned during the project</vt:lpstr>
      <vt:lpstr>Maclain apsley-turner (Mat53) - Social, legal &amp; ethical </vt:lpstr>
      <vt:lpstr>Maclain apsley-turner (Mat53) - Social, legal &amp; ethical </vt:lpstr>
      <vt:lpstr>Maclain apsley-turner (Mat53) - Social, legal &amp; ethical </vt:lpstr>
      <vt:lpstr>Realistic plans to take this project onwards fAVOUR COLE (FC182)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Sarkodie Junior, David O.</dc:creator>
  <cp:lastModifiedBy>Sarkodie Junior, David O.</cp:lastModifiedBy>
  <cp:revision>2</cp:revision>
  <dcterms:created xsi:type="dcterms:W3CDTF">2024-04-17T17:19:38Z</dcterms:created>
  <dcterms:modified xsi:type="dcterms:W3CDTF">2024-05-03T11:03:45Z</dcterms:modified>
</cp:coreProperties>
</file>